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1" r:id="rId4"/>
    <p:sldMasterId id="2147483722" r:id="rId5"/>
    <p:sldMasterId id="214748372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 Slab Light"/>
      <p:regular r:id="rId30"/>
      <p:bold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Poppins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Poppins Light"/>
      <p:regular r:id="rId48"/>
      <p:bold r:id="rId49"/>
      <p:italic r:id="rId50"/>
      <p:boldItalic r:id="rId51"/>
    </p:embeddedFont>
    <p:embeddedFont>
      <p:font typeface="Work Sans Light"/>
      <p:regular r:id="rId52"/>
      <p:bold r:id="rId53"/>
      <p:italic r:id="rId54"/>
      <p:boldItalic r:id="rId55"/>
    </p:embeddedFont>
    <p:embeddedFont>
      <p:font typeface="Work Sans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Helvetica Neue Light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regular.fntdata"/><Relationship Id="rId42" Type="http://schemas.openxmlformats.org/officeDocument/2006/relationships/font" Target="fonts/Poppins-italic.fntdata"/><Relationship Id="rId41" Type="http://schemas.openxmlformats.org/officeDocument/2006/relationships/font" Target="fonts/Poppins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Poppins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PoppinsLight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PoppinsLigh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SlabLight-bold.fntdata"/><Relationship Id="rId30" Type="http://schemas.openxmlformats.org/officeDocument/2006/relationships/font" Target="fonts/RobotoSlabLight-regular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3.xml"/><Relationship Id="rId64" Type="http://schemas.openxmlformats.org/officeDocument/2006/relationships/font" Target="fonts/HelveticaNeueLight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5.xml"/><Relationship Id="rId66" Type="http://schemas.openxmlformats.org/officeDocument/2006/relationships/font" Target="fonts/HelveticaNeueLight-italic.fntdata"/><Relationship Id="rId21" Type="http://schemas.openxmlformats.org/officeDocument/2006/relationships/slide" Target="slides/slide14.xml"/><Relationship Id="rId65" Type="http://schemas.openxmlformats.org/officeDocument/2006/relationships/font" Target="fonts/HelveticaNeueLight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HelveticaNeueLight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0.xml"/><Relationship Id="rId29" Type="http://schemas.openxmlformats.org/officeDocument/2006/relationships/font" Target="fonts/RobotoSlab-bold.fntdata"/><Relationship Id="rId51" Type="http://schemas.openxmlformats.org/officeDocument/2006/relationships/font" Target="fonts/PoppinsLight-boldItalic.fntdata"/><Relationship Id="rId50" Type="http://schemas.openxmlformats.org/officeDocument/2006/relationships/font" Target="fonts/PoppinsLight-italic.fntdata"/><Relationship Id="rId53" Type="http://schemas.openxmlformats.org/officeDocument/2006/relationships/font" Target="fonts/WorkSansLight-bold.fntdata"/><Relationship Id="rId52" Type="http://schemas.openxmlformats.org/officeDocument/2006/relationships/font" Target="fonts/WorkSansLight-regular.fntdata"/><Relationship Id="rId11" Type="http://schemas.openxmlformats.org/officeDocument/2006/relationships/slide" Target="slides/slide4.xml"/><Relationship Id="rId55" Type="http://schemas.openxmlformats.org/officeDocument/2006/relationships/font" Target="fonts/WorkSans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WorkSansLight-italic.fntdata"/><Relationship Id="rId13" Type="http://schemas.openxmlformats.org/officeDocument/2006/relationships/slide" Target="slides/slide6.xml"/><Relationship Id="rId57" Type="http://schemas.openxmlformats.org/officeDocument/2006/relationships/font" Target="fonts/WorkSans-bold.fntdata"/><Relationship Id="rId12" Type="http://schemas.openxmlformats.org/officeDocument/2006/relationships/slide" Target="slides/slide5.xml"/><Relationship Id="rId56" Type="http://schemas.openxmlformats.org/officeDocument/2006/relationships/font" Target="fonts/WorkSans-regular.fntdata"/><Relationship Id="rId15" Type="http://schemas.openxmlformats.org/officeDocument/2006/relationships/slide" Target="slides/slide8.xml"/><Relationship Id="rId59" Type="http://schemas.openxmlformats.org/officeDocument/2006/relationships/font" Target="fonts/WorkSans-boldItalic.fntdata"/><Relationship Id="rId14" Type="http://schemas.openxmlformats.org/officeDocument/2006/relationships/slide" Target="slides/slide7.xml"/><Relationship Id="rId58" Type="http://schemas.openxmlformats.org/officeDocument/2006/relationships/font" Target="fonts/Work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bb2997f3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4bb2997f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4bb2997f32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4bb2997f32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bb2997f3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4bb2997f3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bb2997f32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4bb2997f3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4bb2997f32_0_7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24bb2997f32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4bb2997f32_0_6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4bb2997f32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4c0058201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24c00582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By this Friday: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CV final version + Professional Profile with 90% of completion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Stage 1 survey - red banner in your Student Portal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Attend all CW sessions - content + practice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Submit all the CW deliverables - 7 tasks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cfef22d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4cfef22d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bb2997f32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4bb2997f32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bb2997f32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4bb2997f32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bb2997f32_0_5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24bb2997f32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c8529a7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c8529a7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c47809784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c4780978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bb2997f32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24bb2997f3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bb2997f32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4bb2997f3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bb2997f32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4bb2997f3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bb2997f32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4bb2997f3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bb2997f32_0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4bb2997f3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To make sure that you have access to it, all of you should have this status on the Student Portal - this way you’ll be considered a </a:t>
            </a:r>
            <a:r>
              <a:rPr lang="en" u="sng">
                <a:solidFill>
                  <a:schemeClr val="dk1"/>
                </a:solidFill>
              </a:rPr>
              <a:t>searching student</a:t>
            </a:r>
            <a:r>
              <a:rPr lang="en">
                <a:solidFill>
                  <a:schemeClr val="dk1"/>
                </a:solidFill>
              </a:rPr>
              <a:t> - someone who’s searching for a job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From the searching students, </a:t>
            </a:r>
            <a:r>
              <a:rPr b="1" lang="en">
                <a:solidFill>
                  <a:schemeClr val="dk1"/>
                </a:solidFill>
              </a:rPr>
              <a:t>is there anyone who doesn’t want to start the job hunt straight away?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If yes - you should update your goal for the course as well, because you’ll be asked when you want to start and you should set another date.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bb2997f3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4bb2997f3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bb2997f32_0_6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4bb2997f32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5" Type="http://schemas.openxmlformats.org/officeDocument/2006/relationships/image" Target="../media/image29.jpg"/><Relationship Id="rId6" Type="http://schemas.openxmlformats.org/officeDocument/2006/relationships/image" Target="../media/image1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jpg"/><Relationship Id="rId3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_1">
  <p:cSld name="TITLE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095992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/>
        </p:nvSpPr>
        <p:spPr>
          <a:xfrm>
            <a:off x="338725" y="355400"/>
            <a:ext cx="5655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rPr>
              <a:t>Hear &amp; Forget. See &amp; Remember. </a:t>
            </a: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Do &amp; Understand</a:t>
            </a:r>
            <a:endParaRPr b="1" sz="3000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lnSpcReduction="1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" name="Google Shape;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" name="Google Shape;7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74" name="Google Shape;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" name="Google Shape;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79" name="Google Shape;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0" name="Google Shape;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4" name="Google Shape;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9" name="Google Shape;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0" name="Google Shape;9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4" name="Google Shape;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5" name="Google Shape;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9" name="Google Shape;9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0" name="Google Shape;1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lnSpcReduction="1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1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lnSpcReduction="10000"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 1">
  <p:cSld name="CUSTOM_1_1_1_3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2" name="Google Shape;1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3" name="Google Shape;1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0" name="Google Shape;1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1" name="Google Shape;151;p3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52" name="Google Shape;152;p35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53" name="Google Shape;1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4" name="Google Shape;1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5" name="Google Shape;165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6" name="Google Shape;166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6" name="Google Shape;17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7" name="Google Shape;17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78" name="Google Shape;1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0" name="Google Shape;180;p4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84" name="Google Shape;184;p4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b="1" lang="en" sz="1800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i="0" sz="1800" u="none" cap="none" strike="noStrik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85" name="Google Shape;185;p41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7" name="Google Shape;187;p41"/>
          <p:cNvPicPr preferRelativeResize="0"/>
          <p:nvPr/>
        </p:nvPicPr>
        <p:blipFill rotWithShape="1">
          <a:blip r:embed="rId6">
            <a:alphaModFix/>
          </a:blip>
          <a:srcRect b="16683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8" name="Google Shape;188;p4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95" name="Google Shape;19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6" name="Google Shape;1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00" name="Google Shape;20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1" name="Google Shape;2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05" name="Google Shape;20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10" name="Google Shape;2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1" name="Google Shape;21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15" name="Google Shape;2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6" name="Google Shape;2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20" name="Google Shape;2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1" name="Google Shape;22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4" name="Google Shape;22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9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8" name="Google Shape;22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Google Shape;232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4" name="Google Shape;23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5" name="Google Shape;23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7" name="Google Shape;23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51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3" name="Google Shape;2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3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4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5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095992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5"/>
          <p:cNvSpPr txBox="1"/>
          <p:nvPr/>
        </p:nvSpPr>
        <p:spPr>
          <a:xfrm>
            <a:off x="338725" y="355400"/>
            <a:ext cx="56559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rPr>
              <a:t>Hear &amp; Forget. See &amp; Remember. </a:t>
            </a:r>
            <a:r>
              <a:rPr b="1" lang="en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Do &amp; Understand</a:t>
            </a:r>
            <a:endParaRPr b="1" sz="3000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51" name="Google Shape;25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2" name="Google Shape;25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4" name="Google Shape;25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5" name="Google Shape;25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Google Shape;258;p5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9" name="Google Shape;259;p5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Google Shape;262;p58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Google Shape;263;p5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3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Google Shape;266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7" name="Google Shape;267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3">
  <p:cSld name="TITLE_4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Google Shape;270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1" name="Google Shape;271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4">
  <p:cSld name="TITLE_5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4" name="Google Shape;274;p61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5" name="Google Shape;275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5">
  <p:cSld name="TITLE_6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Google Shape;278;p62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9" name="Google Shape;279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3" name="Google Shape;28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2" name="Google Shape;292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3" name="Google Shape;29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6" name="Google Shape;29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0" name="Google Shape;30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3" name="Google Shape;303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4" name="Google Shape;304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5" name="Google Shape;30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1" name="Google Shape;311;p7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2" name="Google Shape;312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5" name="Google Shape;31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9" name="Google Shape;319;p7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0" name="Google Shape;320;p7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1" name="Google Shape;32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24" name="Google Shape;32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7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7" name="Google Shape;327;p7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8" name="Google Shape;32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3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7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3" name="Google Shape;333;p7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34" name="Google Shape;334;p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54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40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6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ironhack.notion.site/Huntr-Onboarding-Guidelines-837144faab944063a3f6324b9ffa0369" TargetMode="External"/><Relationship Id="rId4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4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5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5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hyperlink" Target="https://huntr.co/organization/60c0f03bc0ed7d002728456b/d" TargetMode="External"/><Relationship Id="rId5" Type="http://schemas.openxmlformats.org/officeDocument/2006/relationships/hyperlink" Target="https://ironhack.notion.site/CAREER-WEEK-FT-MARCH-2023-be73fdf659434d7b9c75af99c93e24a3" TargetMode="External"/><Relationship Id="rId6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326"/>
            <a:ext cx="9143998" cy="515982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77"/>
          <p:cNvSpPr txBox="1"/>
          <p:nvPr/>
        </p:nvSpPr>
        <p:spPr>
          <a:xfrm>
            <a:off x="275650" y="2178550"/>
            <a:ext cx="47376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lang="en" sz="4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CAREER WEEK</a:t>
            </a:r>
            <a:endParaRPr b="1" sz="4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" sz="4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Day 1</a:t>
            </a:r>
            <a:r>
              <a:rPr i="0" lang="en" sz="41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6"/>
          <p:cNvSpPr/>
          <p:nvPr/>
        </p:nvSpPr>
        <p:spPr>
          <a:xfrm>
            <a:off x="602900" y="2795549"/>
            <a:ext cx="2460900" cy="170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 Condensed"/>
              <a:buNone/>
            </a:pPr>
            <a:r>
              <a:rPr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Consists of 2 tasks on your career goal, and 2 activities on soft skills and personal brand.</a:t>
            </a:r>
            <a:endParaRPr sz="11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 Condensed"/>
              <a:buNone/>
            </a:pPr>
            <a:r>
              <a:rPr b="1" lang="en" sz="1100" u="sng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Deliverables to complete:</a:t>
            </a:r>
            <a:br>
              <a:rPr b="1"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b="1"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Section 1 exercises</a:t>
            </a:r>
            <a:br>
              <a:rPr b="1"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b="1"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(Deadline: Now)</a:t>
            </a:r>
            <a:endParaRPr b="1" sz="11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2" name="Google Shape;432;p86"/>
          <p:cNvSpPr/>
          <p:nvPr/>
        </p:nvSpPr>
        <p:spPr>
          <a:xfrm>
            <a:off x="602900" y="2254188"/>
            <a:ext cx="2460900" cy="30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Section 1: Discovery</a:t>
            </a:r>
            <a:endParaRPr b="1" sz="18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3" name="Google Shape;433;p86"/>
          <p:cNvSpPr/>
          <p:nvPr/>
        </p:nvSpPr>
        <p:spPr>
          <a:xfrm>
            <a:off x="3182150" y="2795550"/>
            <a:ext cx="2750100" cy="170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 Condensed"/>
              <a:buNone/>
            </a:pPr>
            <a:r>
              <a:rPr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Creation of your CV and LinkedIn profiles and uploading them to your Student Portal Section 2.</a:t>
            </a:r>
            <a:endParaRPr sz="11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Font typeface="Roboto Condensed"/>
              <a:buNone/>
            </a:pPr>
            <a:r>
              <a:rPr b="1" lang="en" sz="1100" u="sng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Deliverables to complete:</a:t>
            </a:r>
            <a:br>
              <a:rPr b="1"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b="1"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Upload CV &amp; LinkedIn on Section 2 </a:t>
            </a:r>
            <a:br>
              <a:rPr b="1"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b="1" lang="en" sz="11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(Deadline: Day 1 of Career Week)</a:t>
            </a:r>
            <a:endParaRPr b="1" sz="11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4" name="Google Shape;434;p86"/>
          <p:cNvSpPr/>
          <p:nvPr/>
        </p:nvSpPr>
        <p:spPr>
          <a:xfrm>
            <a:off x="3341550" y="2254188"/>
            <a:ext cx="2460900" cy="307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9D9D9"/>
                </a:solidFill>
                <a:latin typeface="Work Sans"/>
                <a:ea typeface="Work Sans"/>
                <a:cs typeface="Work Sans"/>
                <a:sym typeface="Work Sans"/>
              </a:rPr>
              <a:t>Section 2: Profiles</a:t>
            </a:r>
            <a:endParaRPr b="1" sz="1800">
              <a:solidFill>
                <a:srgbClr val="D9D9D9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p86"/>
          <p:cNvSpPr/>
          <p:nvPr/>
        </p:nvSpPr>
        <p:spPr>
          <a:xfrm>
            <a:off x="6092150" y="2795550"/>
            <a:ext cx="2587200" cy="1708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24242"/>
                </a:solidFill>
                <a:latin typeface="Work Sans"/>
                <a:ea typeface="Work Sans"/>
                <a:cs typeface="Work Sans"/>
                <a:sym typeface="Work Sans"/>
              </a:rPr>
              <a:t>Receiving Career Week training after your bootcamp and starting your job-hunt. </a:t>
            </a:r>
            <a:endParaRPr sz="1100">
              <a:solidFill>
                <a:srgbClr val="42424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rgbClr val="424242"/>
                </a:solidFill>
                <a:latin typeface="Work Sans"/>
                <a:ea typeface="Work Sans"/>
                <a:cs typeface="Work Sans"/>
                <a:sym typeface="Work Sans"/>
              </a:rPr>
              <a:t>Deliverables to complete:</a:t>
            </a:r>
            <a:endParaRPr b="1" sz="1100" u="sng">
              <a:solidFill>
                <a:srgbClr val="42424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24242"/>
                </a:solidFill>
                <a:latin typeface="Work Sans"/>
                <a:ea typeface="Work Sans"/>
                <a:cs typeface="Work Sans"/>
                <a:sym typeface="Work Sans"/>
              </a:rPr>
              <a:t>CV, LinkedIn, action plan </a:t>
            </a:r>
            <a:r>
              <a:rPr b="1" lang="en" sz="1100">
                <a:solidFill>
                  <a:srgbClr val="424242"/>
                </a:solidFill>
                <a:latin typeface="Work Sans"/>
                <a:ea typeface="Work Sans"/>
                <a:cs typeface="Work Sans"/>
                <a:sym typeface="Work Sans"/>
              </a:rPr>
              <a:t> (Deadline: June 11th)</a:t>
            </a:r>
            <a:endParaRPr b="1" sz="1100">
              <a:solidFill>
                <a:srgbClr val="42424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2424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6" name="Google Shape;436;p86"/>
          <p:cNvSpPr/>
          <p:nvPr/>
        </p:nvSpPr>
        <p:spPr>
          <a:xfrm>
            <a:off x="6080200" y="2254188"/>
            <a:ext cx="2460900" cy="307200"/>
          </a:xfrm>
          <a:prstGeom prst="roundRect">
            <a:avLst>
              <a:gd fmla="val 16667" name="adj"/>
            </a:avLst>
          </a:prstGeom>
          <a:solidFill>
            <a:srgbClr val="64C3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Work Sans"/>
                <a:ea typeface="Work Sans"/>
                <a:cs typeface="Work Sans"/>
                <a:sym typeface="Work Sans"/>
              </a:rPr>
              <a:t>Section 3: Job Hunt</a:t>
            </a:r>
            <a:endParaRPr b="1" sz="1800">
              <a:solidFill>
                <a:srgbClr val="F3F3F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7" name="Google Shape;437;p86"/>
          <p:cNvSpPr txBox="1"/>
          <p:nvPr/>
        </p:nvSpPr>
        <p:spPr>
          <a:xfrm rot="-5400000">
            <a:off x="8256450" y="4082300"/>
            <a:ext cx="1460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1" lang="en" sz="1000">
                <a:solidFill>
                  <a:srgbClr val="64C3F5"/>
                </a:solidFill>
                <a:latin typeface="Roboto"/>
                <a:ea typeface="Roboto"/>
                <a:cs typeface="Roboto"/>
                <a:sym typeface="Roboto"/>
              </a:rPr>
              <a:t>Careerhack</a:t>
            </a:r>
            <a:endParaRPr b="1" sz="1000">
              <a:solidFill>
                <a:srgbClr val="64C3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200" y="1467699"/>
            <a:ext cx="1661624" cy="24923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86"/>
          <p:cNvSpPr/>
          <p:nvPr/>
        </p:nvSpPr>
        <p:spPr>
          <a:xfrm>
            <a:off x="2718350" y="1497363"/>
            <a:ext cx="176100" cy="1899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2DC5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86"/>
          <p:cNvSpPr txBox="1"/>
          <p:nvPr/>
        </p:nvSpPr>
        <p:spPr>
          <a:xfrm>
            <a:off x="2360175" y="1401688"/>
            <a:ext cx="6704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Soft skills + employability training to be job-hunt ready</a:t>
            </a:r>
            <a:endParaRPr b="1" i="1"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7"/>
          <p:cNvSpPr txBox="1"/>
          <p:nvPr/>
        </p:nvSpPr>
        <p:spPr>
          <a:xfrm>
            <a:off x="561275" y="1350125"/>
            <a:ext cx="412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6" name="Google Shape;446;p87"/>
          <p:cNvSpPr txBox="1"/>
          <p:nvPr/>
        </p:nvSpPr>
        <p:spPr>
          <a:xfrm>
            <a:off x="805900" y="2168475"/>
            <a:ext cx="391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Your go-to for </a:t>
            </a:r>
            <a:r>
              <a:rPr b="1" lang="en">
                <a:latin typeface="Poppins"/>
                <a:ea typeface="Poppins"/>
                <a:cs typeface="Poppins"/>
                <a:sym typeface="Poppins"/>
              </a:rPr>
              <a:t>general information and all the resources during the Career Week.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87"/>
          <p:cNvSpPr txBox="1"/>
          <p:nvPr/>
        </p:nvSpPr>
        <p:spPr>
          <a:xfrm>
            <a:off x="561275" y="1350125"/>
            <a:ext cx="412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YOUR NOTION PAGE</a:t>
            </a:r>
            <a:endParaRPr b="1" sz="17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8" name="Google Shape;44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450" y="619488"/>
            <a:ext cx="4120100" cy="3904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8"/>
          <p:cNvSpPr txBox="1"/>
          <p:nvPr/>
        </p:nvSpPr>
        <p:spPr>
          <a:xfrm>
            <a:off x="755900" y="50225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Our schedule</a:t>
            </a:r>
            <a:endParaRPr b="1" sz="23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4" name="Google Shape;45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13" y="1301150"/>
            <a:ext cx="7996585" cy="353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9"/>
          <p:cNvSpPr txBox="1"/>
          <p:nvPr/>
        </p:nvSpPr>
        <p:spPr>
          <a:xfrm>
            <a:off x="755900" y="935625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Self-guided working hours</a:t>
            </a:r>
            <a:endParaRPr b="1" sz="23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0" name="Google Shape;460;p89"/>
          <p:cNvSpPr txBox="1"/>
          <p:nvPr/>
        </p:nvSpPr>
        <p:spPr>
          <a:xfrm>
            <a:off x="67600" y="2212375"/>
            <a:ext cx="33114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MONDAY</a:t>
            </a:r>
            <a:endParaRPr b="1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Self-guided Huntr onboarding.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Action plan (deliverable).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89"/>
          <p:cNvSpPr txBox="1"/>
          <p:nvPr/>
        </p:nvSpPr>
        <p:spPr>
          <a:xfrm>
            <a:off x="2990000" y="2163325"/>
            <a:ext cx="3311400" cy="12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TUESDAY</a:t>
            </a:r>
            <a:endParaRPr b="1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Working on CV, LinkedIn.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15-20 minutes 1-1’s (limited spots, by demand).</a:t>
            </a:r>
            <a:endParaRPr/>
          </a:p>
        </p:txBody>
      </p:sp>
      <p:sp>
        <p:nvSpPr>
          <p:cNvPr id="462" name="Google Shape;462;p89"/>
          <p:cNvSpPr txBox="1"/>
          <p:nvPr/>
        </p:nvSpPr>
        <p:spPr>
          <a:xfrm>
            <a:off x="6301400" y="2146375"/>
            <a:ext cx="27750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WEDNESDAY</a:t>
            </a:r>
            <a:endParaRPr b="1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Work on portfolio.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Applying for jobs/add jobs to your wishlist.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15-20 minutes 1-1’s (limited spots, by demand).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90"/>
          <p:cNvSpPr txBox="1"/>
          <p:nvPr/>
        </p:nvSpPr>
        <p:spPr>
          <a:xfrm>
            <a:off x="602100" y="1017550"/>
            <a:ext cx="4215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19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Career Week Deliverables</a:t>
            </a:r>
            <a:endParaRPr sz="22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8" name="Google Shape;468;p90"/>
          <p:cNvSpPr txBox="1"/>
          <p:nvPr/>
        </p:nvSpPr>
        <p:spPr>
          <a:xfrm>
            <a:off x="855150" y="1905900"/>
            <a:ext cx="37089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1️⃣ CV/LinkedIn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2️⃣ </a:t>
            </a: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Action plan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3️⃣ Tech challenge (June 9th)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4️⃣ 5 job applications on Huntr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Last day of submission: June 11th</a:t>
            </a:r>
            <a:endParaRPr b="1"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9" name="Google Shape;46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250" y="1791250"/>
            <a:ext cx="3598525" cy="20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1"/>
          <p:cNvSpPr txBox="1"/>
          <p:nvPr/>
        </p:nvSpPr>
        <p:spPr>
          <a:xfrm>
            <a:off x="749700" y="2981325"/>
            <a:ext cx="7644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5" name="Google Shape;475;p9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5816" l="15866" r="16009" t="20454"/>
          <a:stretch/>
        </p:blipFill>
        <p:spPr>
          <a:xfrm>
            <a:off x="2910825" y="1701925"/>
            <a:ext cx="3322374" cy="1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92"/>
          <p:cNvSpPr txBox="1"/>
          <p:nvPr/>
        </p:nvSpPr>
        <p:spPr>
          <a:xfrm>
            <a:off x="679944" y="583850"/>
            <a:ext cx="25788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3003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Goals &amp; Expectations</a:t>
            </a:r>
            <a:endParaRPr sz="1800">
              <a:solidFill>
                <a:srgbClr val="13003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1" name="Google Shape;481;p92"/>
          <p:cNvSpPr txBox="1"/>
          <p:nvPr/>
        </p:nvSpPr>
        <p:spPr>
          <a:xfrm>
            <a:off x="679950" y="976625"/>
            <a:ext cx="6412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30036"/>
                </a:solidFill>
              </a:rPr>
              <a:t>As part of our careers support program, we expect you to use Huntr to track certain goals we think will ensure a successful job search. Your assigned coach will do weekly reviews within Huntr to ensure that you are achieving your goals.</a:t>
            </a:r>
            <a:endParaRPr b="1" sz="1200">
              <a:solidFill>
                <a:srgbClr val="130036"/>
              </a:solidFill>
            </a:endParaRPr>
          </a:p>
        </p:txBody>
      </p:sp>
      <p:sp>
        <p:nvSpPr>
          <p:cNvPr id="482" name="Google Shape;482;p92"/>
          <p:cNvSpPr txBox="1"/>
          <p:nvPr/>
        </p:nvSpPr>
        <p:spPr>
          <a:xfrm>
            <a:off x="679951" y="2129741"/>
            <a:ext cx="120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3003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Description</a:t>
            </a:r>
            <a:endParaRPr sz="1000">
              <a:solidFill>
                <a:srgbClr val="13003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3" name="Google Shape;483;p92"/>
          <p:cNvSpPr txBox="1"/>
          <p:nvPr/>
        </p:nvSpPr>
        <p:spPr>
          <a:xfrm>
            <a:off x="3234926" y="2129741"/>
            <a:ext cx="120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30036"/>
                </a:solidFill>
                <a:latin typeface="Roboto Medium"/>
                <a:ea typeface="Roboto Medium"/>
                <a:cs typeface="Roboto Medium"/>
                <a:sym typeface="Roboto Medium"/>
              </a:rPr>
              <a:t>Interval</a:t>
            </a:r>
            <a:endParaRPr sz="1000">
              <a:solidFill>
                <a:srgbClr val="13003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4" name="Google Shape;484;p92"/>
          <p:cNvSpPr txBox="1"/>
          <p:nvPr/>
        </p:nvSpPr>
        <p:spPr>
          <a:xfrm>
            <a:off x="4145151" y="2129741"/>
            <a:ext cx="120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30036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 Count</a:t>
            </a:r>
            <a:endParaRPr sz="1000">
              <a:solidFill>
                <a:srgbClr val="13003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5" name="Google Shape;485;p92"/>
          <p:cNvSpPr txBox="1"/>
          <p:nvPr/>
        </p:nvSpPr>
        <p:spPr>
          <a:xfrm>
            <a:off x="5425351" y="2129741"/>
            <a:ext cx="120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30036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 Type</a:t>
            </a:r>
            <a:endParaRPr sz="1000">
              <a:solidFill>
                <a:srgbClr val="13003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6" name="Google Shape;486;p92"/>
          <p:cNvSpPr txBox="1"/>
          <p:nvPr/>
        </p:nvSpPr>
        <p:spPr>
          <a:xfrm>
            <a:off x="6629351" y="2129741"/>
            <a:ext cx="120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3003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Deadline</a:t>
            </a:r>
            <a:endParaRPr sz="1000">
              <a:solidFill>
                <a:srgbClr val="13003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87" name="Google Shape;487;p92"/>
          <p:cNvCxnSpPr/>
          <p:nvPr/>
        </p:nvCxnSpPr>
        <p:spPr>
          <a:xfrm>
            <a:off x="760350" y="2454725"/>
            <a:ext cx="7602000" cy="0"/>
          </a:xfrm>
          <a:prstGeom prst="straightConnector1">
            <a:avLst/>
          </a:prstGeom>
          <a:noFill/>
          <a:ln cap="flat" cmpd="sng" w="9525">
            <a:solidFill>
              <a:srgbClr val="C5BDD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8" name="Google Shape;48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395" y="2647946"/>
            <a:ext cx="475488" cy="18288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92"/>
          <p:cNvSpPr txBox="1"/>
          <p:nvPr/>
        </p:nvSpPr>
        <p:spPr>
          <a:xfrm>
            <a:off x="679950" y="2572275"/>
            <a:ext cx="211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30036"/>
                </a:solidFill>
                <a:latin typeface="Roboto"/>
                <a:ea typeface="Roboto"/>
                <a:cs typeface="Roboto"/>
                <a:sym typeface="Roboto"/>
              </a:rPr>
              <a:t>Apply to 5 jobs per week</a:t>
            </a:r>
            <a:endParaRPr sz="1100">
              <a:solidFill>
                <a:srgbClr val="13003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0" name="Google Shape;490;p92"/>
          <p:cNvSpPr txBox="1"/>
          <p:nvPr/>
        </p:nvSpPr>
        <p:spPr>
          <a:xfrm>
            <a:off x="4409900" y="2568375"/>
            <a:ext cx="46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25380"/>
                </a:solidFill>
                <a:latin typeface="Roboto Medium"/>
                <a:ea typeface="Roboto Medium"/>
                <a:cs typeface="Roboto Medium"/>
                <a:sym typeface="Roboto Medium"/>
              </a:rPr>
              <a:t>5</a:t>
            </a:r>
            <a:endParaRPr sz="1100">
              <a:solidFill>
                <a:srgbClr val="62538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1" name="Google Shape;491;p92"/>
          <p:cNvSpPr txBox="1"/>
          <p:nvPr/>
        </p:nvSpPr>
        <p:spPr>
          <a:xfrm>
            <a:off x="5581150" y="2568375"/>
            <a:ext cx="67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25380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Apply</a:t>
            </a:r>
            <a:endParaRPr sz="1100">
              <a:solidFill>
                <a:srgbClr val="62538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92" name="Google Shape;492;p92"/>
          <p:cNvSpPr txBox="1"/>
          <p:nvPr/>
        </p:nvSpPr>
        <p:spPr>
          <a:xfrm>
            <a:off x="6647900" y="2572275"/>
            <a:ext cx="181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625380"/>
                </a:solidFill>
              </a:rPr>
              <a:t>Sunday of each week</a:t>
            </a:r>
            <a:endParaRPr b="1" sz="1050">
              <a:solidFill>
                <a:srgbClr val="625380"/>
              </a:solidFill>
            </a:endParaRPr>
          </a:p>
        </p:txBody>
      </p:sp>
      <p:pic>
        <p:nvPicPr>
          <p:cNvPr id="493" name="Google Shape;49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00" y="4490600"/>
            <a:ext cx="341499" cy="3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93"/>
          <p:cNvSpPr txBox="1"/>
          <p:nvPr/>
        </p:nvSpPr>
        <p:spPr>
          <a:xfrm>
            <a:off x="649125" y="1619575"/>
            <a:ext cx="7327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#1 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Listening is the first step to good communication: we listen to each other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0" name="Google Shape;500;p93"/>
          <p:cNvSpPr txBox="1"/>
          <p:nvPr/>
        </p:nvSpPr>
        <p:spPr>
          <a:xfrm>
            <a:off x="649125" y="2253225"/>
            <a:ext cx="7509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56AE3"/>
                </a:solidFill>
                <a:latin typeface="Poppins"/>
                <a:ea typeface="Poppins"/>
                <a:cs typeface="Poppins"/>
                <a:sym typeface="Poppins"/>
              </a:rPr>
              <a:t>#2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 We talk to each other with respect and embrace different opinions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1" name="Google Shape;50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975" y="655075"/>
            <a:ext cx="1000650" cy="10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93"/>
          <p:cNvSpPr txBox="1"/>
          <p:nvPr/>
        </p:nvSpPr>
        <p:spPr>
          <a:xfrm>
            <a:off x="649125" y="2886875"/>
            <a:ext cx="7968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#3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 We accept and provide constructive feedback 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93"/>
          <p:cNvSpPr txBox="1"/>
          <p:nvPr/>
        </p:nvSpPr>
        <p:spPr>
          <a:xfrm>
            <a:off x="649125" y="3481775"/>
            <a:ext cx="7968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#4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 We understand that there might be different ways of looking at &amp; doing things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p93"/>
          <p:cNvSpPr txBox="1"/>
          <p:nvPr/>
        </p:nvSpPr>
        <p:spPr>
          <a:xfrm>
            <a:off x="700775" y="4076675"/>
            <a:ext cx="7968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#5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 We use the chat to engage in conversations related to the topic at hand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5" name="Google Shape;505;p93"/>
          <p:cNvSpPr txBox="1"/>
          <p:nvPr/>
        </p:nvSpPr>
        <p:spPr>
          <a:xfrm>
            <a:off x="1930200" y="1001675"/>
            <a:ext cx="5283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5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COMMUNITY GUIDELINES</a:t>
            </a:r>
            <a:endParaRPr b="1" i="0" sz="2500" u="none" cap="none" strike="noStrik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975" y="655075"/>
            <a:ext cx="1000650" cy="10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94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Key-takeaways for success</a:t>
            </a:r>
            <a:endParaRPr b="1" sz="23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94"/>
          <p:cNvSpPr txBox="1"/>
          <p:nvPr/>
        </p:nvSpPr>
        <p:spPr>
          <a:xfrm>
            <a:off x="649125" y="1467175"/>
            <a:ext cx="7408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#1 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Be creative! We provide tools, but remember there’s no magic formula.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4" name="Google Shape;514;p94"/>
          <p:cNvSpPr txBox="1"/>
          <p:nvPr/>
        </p:nvSpPr>
        <p:spPr>
          <a:xfrm>
            <a:off x="649125" y="2100825"/>
            <a:ext cx="6255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56AE3"/>
                </a:solidFill>
                <a:latin typeface="Poppins"/>
                <a:ea typeface="Poppins"/>
                <a:cs typeface="Poppins"/>
                <a:sym typeface="Poppins"/>
              </a:rPr>
              <a:t>#</a:t>
            </a:r>
            <a:r>
              <a:rPr b="1" lang="en">
                <a:solidFill>
                  <a:srgbClr val="A56AE3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 Everything you learn this week - put it in practice already!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94"/>
          <p:cNvSpPr txBox="1"/>
          <p:nvPr/>
        </p:nvSpPr>
        <p:spPr>
          <a:xfrm>
            <a:off x="649125" y="2734475"/>
            <a:ext cx="7968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#</a:t>
            </a:r>
            <a:r>
              <a:rPr b="1" lang="en">
                <a:solidFill>
                  <a:srgbClr val="CC000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 Ask for help, support and advice to us &amp; the community- you are not alone in this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6" name="Google Shape;516;p94"/>
          <p:cNvSpPr txBox="1"/>
          <p:nvPr/>
        </p:nvSpPr>
        <p:spPr>
          <a:xfrm>
            <a:off x="649125" y="3329375"/>
            <a:ext cx="7968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#</a:t>
            </a:r>
            <a:r>
              <a:rPr b="1" lang="en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 Sometimes there is no wrong &amp; right approach - there is YOUR approach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7" name="Google Shape;517;p94"/>
          <p:cNvSpPr txBox="1"/>
          <p:nvPr/>
        </p:nvSpPr>
        <p:spPr>
          <a:xfrm>
            <a:off x="700775" y="3924275"/>
            <a:ext cx="7968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#</a:t>
            </a:r>
            <a:r>
              <a:rPr b="1" lang="en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r>
              <a:rPr b="1" lang="en">
                <a:solidFill>
                  <a:srgbClr val="2E2E2E"/>
                </a:solidFill>
                <a:latin typeface="Poppins"/>
                <a:ea typeface="Poppins"/>
                <a:cs typeface="Poppins"/>
                <a:sym typeface="Poppins"/>
              </a:rPr>
              <a:t> Keep a positive and curious attitude and be engaged :) </a:t>
            </a:r>
            <a:endParaRPr b="1">
              <a:solidFill>
                <a:srgbClr val="2E2E2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5"/>
          <p:cNvSpPr txBox="1"/>
          <p:nvPr/>
        </p:nvSpPr>
        <p:spPr>
          <a:xfrm>
            <a:off x="536225" y="1315975"/>
            <a:ext cx="1990500" cy="1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Success 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endParaRPr b="1" sz="230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Finding a job</a:t>
            </a:r>
            <a:endParaRPr b="1" sz="23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3" name="Google Shape;52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650" y="649950"/>
            <a:ext cx="5579185" cy="37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40375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78"/>
          <p:cNvPicPr preferRelativeResize="0"/>
          <p:nvPr/>
        </p:nvPicPr>
        <p:blipFill>
          <a:blip r:embed="rId4">
            <a:alphaModFix amt="73000"/>
          </a:blip>
          <a:stretch>
            <a:fillRect/>
          </a:stretch>
        </p:blipFill>
        <p:spPr>
          <a:xfrm>
            <a:off x="953412" y="1402323"/>
            <a:ext cx="1819250" cy="177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800" y="1402323"/>
            <a:ext cx="1819250" cy="177179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8"/>
          <p:cNvSpPr txBox="1"/>
          <p:nvPr/>
        </p:nvSpPr>
        <p:spPr>
          <a:xfrm>
            <a:off x="725650" y="609000"/>
            <a:ext cx="41529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Your Career Services team:</a:t>
            </a:r>
            <a:endParaRPr b="1" i="1" sz="20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78"/>
          <p:cNvSpPr txBox="1"/>
          <p:nvPr/>
        </p:nvSpPr>
        <p:spPr>
          <a:xfrm>
            <a:off x="961837" y="3292340"/>
            <a:ext cx="1802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Clara</a:t>
            </a:r>
            <a:endParaRPr b="1" i="1" sz="20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78"/>
          <p:cNvSpPr txBox="1"/>
          <p:nvPr/>
        </p:nvSpPr>
        <p:spPr>
          <a:xfrm>
            <a:off x="5970617" y="3292343"/>
            <a:ext cx="16356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Leidy Laura</a:t>
            </a:r>
            <a:endParaRPr b="1" i="1" sz="19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78"/>
          <p:cNvSpPr txBox="1"/>
          <p:nvPr/>
        </p:nvSpPr>
        <p:spPr>
          <a:xfrm>
            <a:off x="891325" y="3630600"/>
            <a:ext cx="19434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Student Success Manager Web Dev</a:t>
            </a:r>
            <a:endParaRPr sz="10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52" name="Google Shape;352;p78"/>
          <p:cNvSpPr txBox="1"/>
          <p:nvPr/>
        </p:nvSpPr>
        <p:spPr>
          <a:xfrm>
            <a:off x="5865026" y="3630600"/>
            <a:ext cx="194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Student Success Manager </a:t>
            </a:r>
            <a:br>
              <a:rPr lang="en" sz="100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 sz="1000">
                <a:solidFill>
                  <a:srgbClr val="434343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Manager UX/UI</a:t>
            </a:r>
            <a:endParaRPr sz="100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53" name="Google Shape;353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525" y="1387025"/>
            <a:ext cx="1802400" cy="18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78"/>
          <p:cNvSpPr txBox="1"/>
          <p:nvPr/>
        </p:nvSpPr>
        <p:spPr>
          <a:xfrm>
            <a:off x="3424537" y="3292340"/>
            <a:ext cx="18024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Alicia</a:t>
            </a:r>
            <a:endParaRPr b="1" i="1" sz="2000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Google Shape;355;p78"/>
          <p:cNvSpPr txBox="1"/>
          <p:nvPr/>
        </p:nvSpPr>
        <p:spPr>
          <a:xfrm>
            <a:off x="3354025" y="3630600"/>
            <a:ext cx="19434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Student Success Manager Data</a:t>
            </a:r>
            <a:endParaRPr sz="10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6"/>
          <p:cNvSpPr txBox="1"/>
          <p:nvPr>
            <p:ph idx="2" type="title"/>
          </p:nvPr>
        </p:nvSpPr>
        <p:spPr>
          <a:xfrm>
            <a:off x="1944051" y="358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  <a:endParaRPr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9" name="Google Shape;529;p96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0" name="Google Shape;530;p96"/>
          <p:cNvSpPr/>
          <p:nvPr/>
        </p:nvSpPr>
        <p:spPr>
          <a:xfrm>
            <a:off x="6826650" y="299025"/>
            <a:ext cx="1982100" cy="138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79"/>
          <p:cNvSpPr txBox="1"/>
          <p:nvPr/>
        </p:nvSpPr>
        <p:spPr>
          <a:xfrm>
            <a:off x="2721600" y="825250"/>
            <a:ext cx="37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800">
                <a:solidFill>
                  <a:srgbClr val="38CEFF"/>
                </a:solidFill>
                <a:latin typeface="Poppins"/>
                <a:ea typeface="Poppins"/>
                <a:cs typeface="Poppins"/>
                <a:sym typeface="Poppins"/>
              </a:rPr>
              <a:t>You did it!</a:t>
            </a:r>
            <a:endParaRPr b="1" i="0" sz="1800" u="none" cap="none" strike="noStrike">
              <a:solidFill>
                <a:srgbClr val="38CE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2" name="Google Shape;36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850" y="1430475"/>
            <a:ext cx="5228275" cy="29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80"/>
          <p:cNvSpPr txBox="1"/>
          <p:nvPr/>
        </p:nvSpPr>
        <p:spPr>
          <a:xfrm>
            <a:off x="2721600" y="2110050"/>
            <a:ext cx="370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1800">
                <a:solidFill>
                  <a:srgbClr val="38CEFF"/>
                </a:solidFill>
                <a:latin typeface="Poppins"/>
                <a:ea typeface="Poppins"/>
                <a:cs typeface="Poppins"/>
                <a:sym typeface="Poppins"/>
              </a:rPr>
              <a:t>But…</a:t>
            </a:r>
            <a:endParaRPr b="1" i="0" sz="1800" u="none" cap="none" strike="noStrike">
              <a:solidFill>
                <a:srgbClr val="38CE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450" y="1295400"/>
            <a:ext cx="45720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82"/>
          <p:cNvPicPr preferRelativeResize="0"/>
          <p:nvPr/>
        </p:nvPicPr>
        <p:blipFill rotWithShape="1">
          <a:blip r:embed="rId3">
            <a:alphaModFix/>
          </a:blip>
          <a:srcRect b="17871" l="0" r="0" t="0"/>
          <a:stretch/>
        </p:blipFill>
        <p:spPr>
          <a:xfrm>
            <a:off x="0" y="-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82"/>
          <p:cNvSpPr/>
          <p:nvPr/>
        </p:nvSpPr>
        <p:spPr>
          <a:xfrm>
            <a:off x="1423950" y="1314450"/>
            <a:ext cx="6296100" cy="251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57188" rotWithShape="0" algn="bl">
              <a:srgbClr val="000000">
                <a:alpha val="7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82"/>
          <p:cNvSpPr txBox="1"/>
          <p:nvPr/>
        </p:nvSpPr>
        <p:spPr>
          <a:xfrm>
            <a:off x="1930200" y="2350925"/>
            <a:ext cx="52836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n" sz="2500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WELCOME TO CAREER WEEK</a:t>
            </a:r>
            <a:endParaRPr b="1" i="0" sz="2500" u="none" cap="none" strike="noStrike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83"/>
          <p:cNvSpPr txBox="1"/>
          <p:nvPr/>
        </p:nvSpPr>
        <p:spPr>
          <a:xfrm>
            <a:off x="762600" y="1757550"/>
            <a:ext cx="7618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00FF"/>
                </a:solidFill>
                <a:latin typeface="Poppins"/>
                <a:ea typeface="Poppins"/>
                <a:cs typeface="Poppins"/>
                <a:sym typeface="Poppins"/>
              </a:rPr>
              <a:t>REMEMBER TO UPDATE YOUR GOAL!</a:t>
            </a:r>
            <a:endParaRPr sz="1600" u="sng">
              <a:solidFill>
                <a:srgbClr val="0000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7" name="Google Shape;3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75" y="2414525"/>
            <a:ext cx="73533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83"/>
          <p:cNvSpPr txBox="1"/>
          <p:nvPr/>
        </p:nvSpPr>
        <p:spPr>
          <a:xfrm>
            <a:off x="1376875" y="3735450"/>
            <a:ext cx="3262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📍 Student Portal Homepage</a:t>
            </a:r>
            <a:endParaRPr sz="11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8" y="0"/>
            <a:ext cx="91150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25" y="0"/>
            <a:ext cx="34289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84"/>
          <p:cNvSpPr txBox="1"/>
          <p:nvPr/>
        </p:nvSpPr>
        <p:spPr>
          <a:xfrm>
            <a:off x="612125" y="1635350"/>
            <a:ext cx="4694400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.Our goal</a:t>
            </a:r>
            <a:endParaRPr sz="13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. Notion page walk around</a:t>
            </a:r>
            <a:br>
              <a:rPr lang="en" sz="13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" sz="13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. Our schedule for the week &amp; today</a:t>
            </a:r>
            <a:br>
              <a:rPr lang="en" sz="13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r>
              <a:rPr lang="en" sz="13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. Community guidelines</a:t>
            </a:r>
            <a:endParaRPr sz="13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  <a:t>. Takeaways for success</a:t>
            </a:r>
            <a:endParaRPr sz="13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800">
                <a:solidFill>
                  <a:srgbClr val="434343"/>
                </a:solidFill>
                <a:latin typeface="Poppins Light"/>
                <a:ea typeface="Poppins Light"/>
                <a:cs typeface="Poppins Light"/>
                <a:sym typeface="Poppins Light"/>
              </a:rPr>
            </a:b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6" name="Google Shape;396;p84"/>
          <p:cNvSpPr txBox="1"/>
          <p:nvPr/>
        </p:nvSpPr>
        <p:spPr>
          <a:xfrm>
            <a:off x="561000" y="88495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INDEX</a:t>
            </a:r>
            <a:endParaRPr b="1" sz="21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5"/>
          <p:cNvSpPr txBox="1"/>
          <p:nvPr/>
        </p:nvSpPr>
        <p:spPr>
          <a:xfrm>
            <a:off x="449700" y="407950"/>
            <a:ext cx="4215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Career Week</a:t>
            </a:r>
            <a:endParaRPr i="0" sz="20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85"/>
          <p:cNvSpPr txBox="1"/>
          <p:nvPr/>
        </p:nvSpPr>
        <p:spPr>
          <a:xfrm>
            <a:off x="1031175" y="981800"/>
            <a:ext cx="3125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Goal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5"/>
          <p:cNvSpPr txBox="1"/>
          <p:nvPr/>
        </p:nvSpPr>
        <p:spPr>
          <a:xfrm>
            <a:off x="4823575" y="981812"/>
            <a:ext cx="326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How?</a:t>
            </a:r>
            <a:endParaRPr b="1"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85"/>
          <p:cNvSpPr txBox="1"/>
          <p:nvPr/>
        </p:nvSpPr>
        <p:spPr>
          <a:xfrm>
            <a:off x="1031175" y="1281325"/>
            <a:ext cx="3213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999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To equip you with knowledge and tools for the job search</a:t>
            </a:r>
            <a:r>
              <a:rPr lang="en" sz="13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🚀</a:t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05" name="Google Shape;4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" y="1094475"/>
            <a:ext cx="475900" cy="475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85"/>
          <p:cNvGrpSpPr/>
          <p:nvPr/>
        </p:nvGrpSpPr>
        <p:grpSpPr>
          <a:xfrm>
            <a:off x="5094249" y="3476475"/>
            <a:ext cx="3657600" cy="581150"/>
            <a:chOff x="3947799" y="2458825"/>
            <a:chExt cx="3657600" cy="581150"/>
          </a:xfrm>
        </p:grpSpPr>
        <p:sp>
          <p:nvSpPr>
            <p:cNvPr id="407" name="Google Shape;407;p85"/>
            <p:cNvSpPr txBox="1"/>
            <p:nvPr/>
          </p:nvSpPr>
          <p:spPr>
            <a:xfrm>
              <a:off x="3947801" y="2685975"/>
              <a:ext cx="3528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Poppins Light"/>
                  <a:ea typeface="Poppins Light"/>
                  <a:cs typeface="Poppins Light"/>
                  <a:sym typeface="Poppins Light"/>
                </a:rPr>
                <a:t>Practice your interviewing skills</a:t>
              </a:r>
              <a:endParaRPr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08" name="Google Shape;408;p85"/>
            <p:cNvSpPr txBox="1"/>
            <p:nvPr/>
          </p:nvSpPr>
          <p:spPr>
            <a:xfrm>
              <a:off x="3947799" y="2458825"/>
              <a:ext cx="3657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300" u="sng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Interview mock-up &amp; Tech challenge</a:t>
              </a:r>
              <a:endParaRPr b="0" i="0" sz="1300" u="sng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5"/>
            <p:cNvSpPr/>
            <p:nvPr/>
          </p:nvSpPr>
          <p:spPr>
            <a:xfrm>
              <a:off x="4061600" y="2510050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410" name="Google Shape;410;p85"/>
          <p:cNvGrpSpPr/>
          <p:nvPr/>
        </p:nvGrpSpPr>
        <p:grpSpPr>
          <a:xfrm>
            <a:off x="5094251" y="4178250"/>
            <a:ext cx="3528600" cy="581150"/>
            <a:chOff x="3947801" y="3256075"/>
            <a:chExt cx="3528600" cy="581150"/>
          </a:xfrm>
        </p:grpSpPr>
        <p:sp>
          <p:nvSpPr>
            <p:cNvPr id="411" name="Google Shape;411;p85"/>
            <p:cNvSpPr txBox="1"/>
            <p:nvPr/>
          </p:nvSpPr>
          <p:spPr>
            <a:xfrm>
              <a:off x="3947801" y="3483225"/>
              <a:ext cx="3528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Poppins Light"/>
                  <a:ea typeface="Poppins Light"/>
                  <a:cs typeface="Poppins Light"/>
                  <a:sym typeface="Poppins Light"/>
                </a:rPr>
                <a:t>Job Tracker</a:t>
              </a:r>
              <a:endParaRPr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2" name="Google Shape;412;p85"/>
            <p:cNvSpPr txBox="1"/>
            <p:nvPr/>
          </p:nvSpPr>
          <p:spPr>
            <a:xfrm>
              <a:off x="3947803" y="3256075"/>
              <a:ext cx="2642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300" u="sng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Huntr</a:t>
              </a:r>
              <a:endParaRPr b="0" i="0" sz="13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5"/>
            <p:cNvSpPr/>
            <p:nvPr/>
          </p:nvSpPr>
          <p:spPr>
            <a:xfrm>
              <a:off x="4061600" y="3307300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414" name="Google Shape;414;p85"/>
          <p:cNvGrpSpPr/>
          <p:nvPr/>
        </p:nvGrpSpPr>
        <p:grpSpPr>
          <a:xfrm>
            <a:off x="5094251" y="2772475"/>
            <a:ext cx="3528600" cy="581150"/>
            <a:chOff x="3947801" y="3256075"/>
            <a:chExt cx="3528600" cy="581150"/>
          </a:xfrm>
        </p:grpSpPr>
        <p:sp>
          <p:nvSpPr>
            <p:cNvPr id="415" name="Google Shape;415;p85"/>
            <p:cNvSpPr txBox="1"/>
            <p:nvPr/>
          </p:nvSpPr>
          <p:spPr>
            <a:xfrm>
              <a:off x="3947801" y="3483225"/>
              <a:ext cx="3528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Poppins Light"/>
                  <a:ea typeface="Poppins Light"/>
                  <a:cs typeface="Poppins Light"/>
                  <a:sym typeface="Poppins Light"/>
                </a:rPr>
                <a:t>Prepare your questions for them</a:t>
              </a:r>
              <a:endParaRPr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16" name="Google Shape;416;p85"/>
            <p:cNvSpPr txBox="1"/>
            <p:nvPr/>
          </p:nvSpPr>
          <p:spPr>
            <a:xfrm>
              <a:off x="3947803" y="3256075"/>
              <a:ext cx="2642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300" u="sng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Industry professionals</a:t>
              </a:r>
              <a:endParaRPr b="0" i="0" sz="1300" u="sng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5"/>
            <p:cNvSpPr/>
            <p:nvPr/>
          </p:nvSpPr>
          <p:spPr>
            <a:xfrm>
              <a:off x="4061600" y="3307300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418" name="Google Shape;418;p85"/>
          <p:cNvGrpSpPr/>
          <p:nvPr/>
        </p:nvGrpSpPr>
        <p:grpSpPr>
          <a:xfrm>
            <a:off x="5094251" y="1364475"/>
            <a:ext cx="3528600" cy="581150"/>
            <a:chOff x="3947801" y="3256075"/>
            <a:chExt cx="3528600" cy="581150"/>
          </a:xfrm>
        </p:grpSpPr>
        <p:sp>
          <p:nvSpPr>
            <p:cNvPr id="419" name="Google Shape;419;p85"/>
            <p:cNvSpPr txBox="1"/>
            <p:nvPr/>
          </p:nvSpPr>
          <p:spPr>
            <a:xfrm>
              <a:off x="3947801" y="3483225"/>
              <a:ext cx="3528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Poppins Light"/>
                  <a:ea typeface="Poppins Light"/>
                  <a:cs typeface="Poppins Light"/>
                  <a:sym typeface="Poppins Light"/>
                </a:rPr>
                <a:t>Target content and resources</a:t>
              </a:r>
              <a:endParaRPr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0" name="Google Shape;420;p85"/>
            <p:cNvSpPr txBox="1"/>
            <p:nvPr/>
          </p:nvSpPr>
          <p:spPr>
            <a:xfrm>
              <a:off x="3947803" y="3256075"/>
              <a:ext cx="2642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300" u="sng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Notion Page</a:t>
              </a:r>
              <a:endParaRPr b="0" i="0" sz="1300" u="sng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5"/>
            <p:cNvSpPr/>
            <p:nvPr/>
          </p:nvSpPr>
          <p:spPr>
            <a:xfrm>
              <a:off x="4061600" y="3307300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422" name="Google Shape;422;p85"/>
          <p:cNvGrpSpPr/>
          <p:nvPr/>
        </p:nvGrpSpPr>
        <p:grpSpPr>
          <a:xfrm>
            <a:off x="5094249" y="2068475"/>
            <a:ext cx="3528602" cy="581150"/>
            <a:chOff x="3947799" y="3256075"/>
            <a:chExt cx="3528602" cy="581150"/>
          </a:xfrm>
        </p:grpSpPr>
        <p:sp>
          <p:nvSpPr>
            <p:cNvPr id="423" name="Google Shape;423;p85"/>
            <p:cNvSpPr txBox="1"/>
            <p:nvPr/>
          </p:nvSpPr>
          <p:spPr>
            <a:xfrm>
              <a:off x="3947801" y="3483225"/>
              <a:ext cx="3528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rgbClr val="434343"/>
                  </a:solidFill>
                  <a:latin typeface="Poppins"/>
                  <a:ea typeface="Poppins"/>
                  <a:cs typeface="Poppins"/>
                  <a:sym typeface="Poppins"/>
                </a:rPr>
                <a:t>Learn and practice</a:t>
              </a:r>
              <a:endParaRPr sz="11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4" name="Google Shape;424;p85"/>
            <p:cNvSpPr txBox="1"/>
            <p:nvPr/>
          </p:nvSpPr>
          <p:spPr>
            <a:xfrm>
              <a:off x="3947799" y="3256075"/>
              <a:ext cx="32658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17999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300" u="sng">
                  <a:solidFill>
                    <a:srgbClr val="5E5E5E"/>
                  </a:solidFill>
                  <a:latin typeface="Poppins"/>
                  <a:ea typeface="Poppins"/>
                  <a:cs typeface="Poppins"/>
                  <a:sym typeface="Poppins"/>
                </a:rPr>
                <a:t>Live and self-guided sessions</a:t>
              </a:r>
              <a:endParaRPr b="0" i="0" sz="1300" u="sng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85"/>
            <p:cNvSpPr/>
            <p:nvPr/>
          </p:nvSpPr>
          <p:spPr>
            <a:xfrm>
              <a:off x="4061600" y="3307300"/>
              <a:ext cx="33300" cy="504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pic>
        <p:nvPicPr>
          <p:cNvPr id="426" name="Google Shape;426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1716" y="1094464"/>
            <a:ext cx="475900" cy="47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